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67" r:id="rId2"/>
    <p:sldId id="271" r:id="rId3"/>
    <p:sldId id="257" r:id="rId4"/>
    <p:sldId id="268" r:id="rId5"/>
    <p:sldId id="269" r:id="rId6"/>
    <p:sldId id="259" r:id="rId7"/>
    <p:sldId id="270" r:id="rId8"/>
    <p:sldId id="258" r:id="rId9"/>
    <p:sldId id="260" r:id="rId10"/>
    <p:sldId id="262" r:id="rId11"/>
    <p:sldId id="264" r:id="rId12"/>
    <p:sldId id="265" r:id="rId13"/>
    <p:sldId id="272" r:id="rId14"/>
    <p:sldId id="266" r:id="rId15"/>
  </p:sldIdLst>
  <p:sldSz cx="9144000" cy="5143500" type="screen16x9"/>
  <p:notesSz cx="6858000" cy="9144000"/>
  <p:embeddedFontLst>
    <p:embeddedFont>
      <p:font typeface="Eras Medium ITC" panose="020F0502020204030204" pitchFamily="34" charset="0"/>
      <p:regular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01A"/>
    <a:srgbClr val="6C50B3"/>
    <a:srgbClr val="19B8BD"/>
    <a:srgbClr val="02D8BD"/>
    <a:srgbClr val="AE7717"/>
    <a:srgbClr val="F1C2E3"/>
    <a:srgbClr val="04E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/>
    <p:restoredTop sz="94660"/>
  </p:normalViewPr>
  <p:slideViewPr>
    <p:cSldViewPr snapToGrid="0">
      <p:cViewPr varScale="1">
        <p:scale>
          <a:sx n="121" d="100"/>
          <a:sy n="121" d="100"/>
        </p:scale>
        <p:origin x="192" y="8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9cbe0a3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9cbe0a3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01b36a62c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01b36a62c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01b36a62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01b36a62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1b36a62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1b36a62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1b36a62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1b36a62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01b36a62c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01b36a62c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372 false Positive.(model predicted negative but they are actually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And1572 false negative (actually negative reviews but model predicted positive)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01b36a62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01b36a62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372 false Positive.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and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1b36a62c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1b36a62c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45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1b36a62c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1b36a62c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KaminiNayyar/Client_Sentiment_Analysis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5AAF4-3C65-A5FC-B591-25B26EC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DF16-77FC-F1EA-5F35-457F272F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11FF9-2284-9FE6-9DCE-F6D8C08CFB51}"/>
              </a:ext>
            </a:extLst>
          </p:cNvPr>
          <p:cNvSpPr txBox="1"/>
          <p:nvPr/>
        </p:nvSpPr>
        <p:spPr>
          <a:xfrm>
            <a:off x="0" y="2788923"/>
            <a:ext cx="6505903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B0F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ln w="15875">
                  <a:solidFill>
                    <a:srgbClr val="1C001A"/>
                  </a:solidFill>
                </a:ln>
                <a:solidFill>
                  <a:srgbClr val="00B0F0"/>
                </a:solidFill>
              </a:rPr>
              <a:t>#AppleSupport</a:t>
            </a:r>
          </a:p>
        </p:txBody>
      </p:sp>
      <p:sp>
        <p:nvSpPr>
          <p:cNvPr id="7" name="Google Shape;68;p13">
            <a:extLst>
              <a:ext uri="{FF2B5EF4-FFF2-40B4-BE49-F238E27FC236}">
                <a16:creationId xmlns:a16="http://schemas.microsoft.com/office/drawing/2014/main" id="{0C53F751-D1D5-9BD5-AE47-C02DCAE5A33D}"/>
              </a:ext>
            </a:extLst>
          </p:cNvPr>
          <p:cNvSpPr txBox="1">
            <a:spLocks/>
          </p:cNvSpPr>
          <p:nvPr/>
        </p:nvSpPr>
        <p:spPr>
          <a:xfrm>
            <a:off x="0" y="3597727"/>
            <a:ext cx="8866598" cy="610697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75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2400" b="1" dirty="0">
                <a:ln w="12700">
                  <a:solidFill>
                    <a:srgbClr val="1C001A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rPr>
              <a:t>Sentiment Analysis and Modelling from Twitter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60EFA-A321-1EB1-2A29-6027CC77EA36}"/>
              </a:ext>
            </a:extLst>
          </p:cNvPr>
          <p:cNvSpPr txBox="1"/>
          <p:nvPr/>
        </p:nvSpPr>
        <p:spPr>
          <a:xfrm>
            <a:off x="7052441" y="4574112"/>
            <a:ext cx="209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 Kamini Nayyar</a:t>
            </a:r>
          </a:p>
        </p:txBody>
      </p:sp>
    </p:spTree>
    <p:extLst>
      <p:ext uri="{BB962C8B-B14F-4D97-AF65-F5344CB8AC3E}">
        <p14:creationId xmlns:p14="http://schemas.microsoft.com/office/powerpoint/2010/main" val="90795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#Modeling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4ED5D8B7-55FA-2A71-066D-5A4321C1D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98917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EE6FF-5BEC-B982-AE9D-EF4D34311D6E}"/>
              </a:ext>
            </a:extLst>
          </p:cNvPr>
          <p:cNvSpPr txBox="1"/>
          <p:nvPr/>
        </p:nvSpPr>
        <p:spPr>
          <a:xfrm>
            <a:off x="5980387" y="1492469"/>
            <a:ext cx="294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1C001A"/>
                  </a:solidFill>
                </a:ln>
                <a:solidFill>
                  <a:srgbClr val="00B0F0"/>
                </a:solidFill>
              </a:rPr>
              <a:t>@ConfusionMatrix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BFBCA-61C2-13FF-1485-23B92F6DB4B6}"/>
              </a:ext>
            </a:extLst>
          </p:cNvPr>
          <p:cNvSpPr txBox="1"/>
          <p:nvPr/>
        </p:nvSpPr>
        <p:spPr>
          <a:xfrm>
            <a:off x="6053960" y="2099649"/>
            <a:ext cx="286932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C001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rgbClr val="1C001A"/>
                  </a:solidFill>
                </a:ln>
                <a:solidFill>
                  <a:srgbClr val="00B0F0"/>
                </a:solidFill>
              </a:rPr>
              <a:t>This model performed the best</a:t>
            </a:r>
          </a:p>
          <a:p>
            <a:pPr algn="ctr"/>
            <a:r>
              <a:rPr lang="en-US" sz="2000" b="1" dirty="0">
                <a:ln>
                  <a:solidFill>
                    <a:srgbClr val="1C001A"/>
                  </a:solidFill>
                </a:ln>
                <a:solidFill>
                  <a:srgbClr val="00B0F0"/>
                </a:solidFill>
              </a:rPr>
              <a:t>giving an accuracy of 90.89%.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35E653-EA65-E574-F318-6AE152C88D86}"/>
              </a:ext>
            </a:extLst>
          </p:cNvPr>
          <p:cNvSpPr txBox="1"/>
          <p:nvPr/>
        </p:nvSpPr>
        <p:spPr>
          <a:xfrm>
            <a:off x="663733" y="591616"/>
            <a:ext cx="176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</a:rPr>
              <a:t>Other Models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0E466-6542-AC04-0144-741D27BC1270}"/>
              </a:ext>
            </a:extLst>
          </p:cNvPr>
          <p:cNvSpPr txBox="1"/>
          <p:nvPr/>
        </p:nvSpPr>
        <p:spPr>
          <a:xfrm>
            <a:off x="663733" y="960948"/>
            <a:ext cx="489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Used Bayes' theorem because it works well for the Classification problems. I tested my model with Complement Naive bayes, Multinomial &amp; Bernoulli’s.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58B92029-A810-0107-078D-FAF1B575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9" y="1969928"/>
            <a:ext cx="2583959" cy="1788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BDC65-F0FF-7D54-B4F4-7A213AF18860}"/>
              </a:ext>
            </a:extLst>
          </p:cNvPr>
          <p:cNvSpPr txBox="1"/>
          <p:nvPr/>
        </p:nvSpPr>
        <p:spPr>
          <a:xfrm>
            <a:off x="357352" y="3962832"/>
            <a:ext cx="1912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Accuracy:- 86.92%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86D6E1E-FE2E-1404-8818-B2745EA8B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538" y="1969928"/>
            <a:ext cx="2446947" cy="1788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8A8C1-C38D-5C45-A19C-C0CA4AA691AF}"/>
              </a:ext>
            </a:extLst>
          </p:cNvPr>
          <p:cNvSpPr txBox="1"/>
          <p:nvPr/>
        </p:nvSpPr>
        <p:spPr>
          <a:xfrm>
            <a:off x="3111852" y="3960591"/>
            <a:ext cx="1912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Accuracy:- 86.31%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E480A-057A-39B2-E8F7-3FBE360E87EF}"/>
              </a:ext>
            </a:extLst>
          </p:cNvPr>
          <p:cNvSpPr txBox="1"/>
          <p:nvPr/>
        </p:nvSpPr>
        <p:spPr>
          <a:xfrm>
            <a:off x="6188463" y="852317"/>
            <a:ext cx="270115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Ngrams for Multinomial: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Bigram gave 79.34% accuracy where as 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Trigram  performed at 76.61%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4F059-0C2A-557A-5BD7-02F6EA0EDE15}"/>
              </a:ext>
            </a:extLst>
          </p:cNvPr>
          <p:cNvSpPr txBox="1"/>
          <p:nvPr/>
        </p:nvSpPr>
        <p:spPr>
          <a:xfrm>
            <a:off x="-44273" y="514152"/>
            <a:ext cx="8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E8959-C583-5B00-AAC7-357C001A7F7C}"/>
              </a:ext>
            </a:extLst>
          </p:cNvPr>
          <p:cNvSpPr txBox="1"/>
          <p:nvPr/>
        </p:nvSpPr>
        <p:spPr>
          <a:xfrm>
            <a:off x="5433987" y="709011"/>
            <a:ext cx="8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90052-6604-B1DD-B93B-411E60325FA9}"/>
              </a:ext>
            </a:extLst>
          </p:cNvPr>
          <p:cNvSpPr txBox="1"/>
          <p:nvPr/>
        </p:nvSpPr>
        <p:spPr>
          <a:xfrm>
            <a:off x="5427214" y="2297175"/>
            <a:ext cx="8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910D2C-4395-B4DC-0D23-BDD37C303523}"/>
              </a:ext>
            </a:extLst>
          </p:cNvPr>
          <p:cNvSpPr txBox="1"/>
          <p:nvPr/>
        </p:nvSpPr>
        <p:spPr>
          <a:xfrm>
            <a:off x="6188463" y="2420308"/>
            <a:ext cx="2701158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TF-IDF  worked slightly better for Complement bringing it to 87.11%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4CA04-DC61-8724-DC29-FBA568829C82}"/>
              </a:ext>
            </a:extLst>
          </p:cNvPr>
          <p:cNvSpPr txBox="1"/>
          <p:nvPr/>
        </p:nvSpPr>
        <p:spPr>
          <a:xfrm>
            <a:off x="5427214" y="3408903"/>
            <a:ext cx="8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1FA75-A93E-0BED-4710-8085659A48C3}"/>
              </a:ext>
            </a:extLst>
          </p:cNvPr>
          <p:cNvSpPr txBox="1"/>
          <p:nvPr/>
        </p:nvSpPr>
        <p:spPr>
          <a:xfrm>
            <a:off x="6230463" y="3516007"/>
            <a:ext cx="2701157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Github link:</a:t>
            </a:r>
          </a:p>
          <a:p>
            <a:r>
              <a:rPr lang="en-US" sz="1600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https://github.com/KaminiNayyar/Client_Sentiment_Analysis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9A3D0-1EC8-C0B7-490A-AC42C4AD8B5A}"/>
              </a:ext>
            </a:extLst>
          </p:cNvPr>
          <p:cNvSpPr txBox="1"/>
          <p:nvPr/>
        </p:nvSpPr>
        <p:spPr>
          <a:xfrm>
            <a:off x="3499945" y="-9068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ctrTitle"/>
          </p:nvPr>
        </p:nvSpPr>
        <p:spPr>
          <a:xfrm>
            <a:off x="178676" y="3059496"/>
            <a:ext cx="8412928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#FutureProject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Time series analysis for bank’s iTrade department.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73984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A41A7FC-AB3E-34A6-5396-48D48D2D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647557" cy="3637052"/>
          </a:xfrm>
          <a:prstGeom prst="rect">
            <a:avLst/>
          </a:prstGeom>
          <a:effectLst>
            <a:outerShdw blurRad="50800" dist="50800" dir="5400000" algn="ctr" rotWithShape="0">
              <a:schemeClr val="accent4">
                <a:lumMod val="10000"/>
              </a:schemeClr>
            </a:outerShdw>
          </a:effectLst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7D4D3EA-809C-8084-FB70-23F62174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57" y="0"/>
            <a:ext cx="2496443" cy="3637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DF28-F316-94ED-CDA9-772D7AD912AD}"/>
              </a:ext>
            </a:extLst>
          </p:cNvPr>
          <p:cNvSpPr txBox="1"/>
          <p:nvPr/>
        </p:nvSpPr>
        <p:spPr>
          <a:xfrm>
            <a:off x="1697656" y="3637052"/>
            <a:ext cx="69838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1" dirty="0">
                <a:solidFill>
                  <a:srgbClr val="00B0F0"/>
                </a:solidFill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FE7D-6374-0097-A6F4-15769CB6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3" y="136634"/>
            <a:ext cx="4130568" cy="2331916"/>
          </a:xfrm>
        </p:spPr>
        <p:txBody>
          <a:bodyPr/>
          <a:lstStyle/>
          <a:p>
            <a:pPr algn="ctr"/>
            <a:r>
              <a:rPr lang="en-US" sz="2800" dirty="0"/>
              <a:t>               </a:t>
            </a:r>
            <a:endParaRPr lang="en-US" sz="4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720B6-F7F0-AE21-686B-0CCDA6EE0B9B}"/>
              </a:ext>
            </a:extLst>
          </p:cNvPr>
          <p:cNvSpPr txBox="1"/>
          <p:nvPr/>
        </p:nvSpPr>
        <p:spPr>
          <a:xfrm>
            <a:off x="1006982" y="2961725"/>
            <a:ext cx="7935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Goal is to help organizations determine how Customers feel about their businesses.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B09332-18FE-2294-AF54-9A71804109C9}"/>
              </a:ext>
            </a:extLst>
          </p:cNvPr>
          <p:cNvSpPr/>
          <p:nvPr/>
        </p:nvSpPr>
        <p:spPr>
          <a:xfrm>
            <a:off x="136633" y="784007"/>
            <a:ext cx="809299" cy="7265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CE86D8C-11AD-69D2-162B-6F08445453AE}"/>
              </a:ext>
            </a:extLst>
          </p:cNvPr>
          <p:cNvSpPr/>
          <p:nvPr/>
        </p:nvSpPr>
        <p:spPr>
          <a:xfrm>
            <a:off x="120861" y="2860709"/>
            <a:ext cx="809299" cy="7265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DA5D9-C403-64BB-242A-C54B9C5825BD}"/>
              </a:ext>
            </a:extLst>
          </p:cNvPr>
          <p:cNvSpPr txBox="1"/>
          <p:nvPr/>
        </p:nvSpPr>
        <p:spPr>
          <a:xfrm>
            <a:off x="1017492" y="885662"/>
            <a:ext cx="806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Customers are the backbone of any Business.</a:t>
            </a:r>
          </a:p>
        </p:txBody>
      </p:sp>
    </p:spTree>
    <p:extLst>
      <p:ext uri="{BB962C8B-B14F-4D97-AF65-F5344CB8AC3E}">
        <p14:creationId xmlns:p14="http://schemas.microsoft.com/office/powerpoint/2010/main" val="231894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83" y="968208"/>
            <a:ext cx="2908430" cy="1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074" y="3337400"/>
            <a:ext cx="1937929" cy="1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E9F245-C80E-BE43-A095-A458EA0FD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25" y="1284505"/>
            <a:ext cx="2033470" cy="1748646"/>
          </a:xfrm>
          <a:prstGeom prst="rect">
            <a:avLst/>
          </a:prstGeom>
          <a:effectLst>
            <a:glow>
              <a:schemeClr val="accent1"/>
            </a:glow>
            <a:outerShdw blurRad="1270000" dist="2540000" dir="5400000" sx="48933" sy="48933" algn="ctr" rotWithShape="0">
              <a:srgbClr val="000000">
                <a:alpha val="32"/>
              </a:srgbClr>
            </a:outerShdw>
          </a:effectLst>
        </p:spPr>
      </p:pic>
      <p:pic>
        <p:nvPicPr>
          <p:cNvPr id="5" name="Picture 4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794550A0-CE0E-8035-CC78-48CF83E58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24" y="3018090"/>
            <a:ext cx="2207521" cy="192227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1790F9-F565-34C9-D111-6B8DB73DC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920" y="968208"/>
            <a:ext cx="2755904" cy="2165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0EA0B4-1A56-9AD7-F4CD-5D785235BBB4}"/>
              </a:ext>
            </a:extLst>
          </p:cNvPr>
          <p:cNvSpPr txBox="1"/>
          <p:nvPr/>
        </p:nvSpPr>
        <p:spPr>
          <a:xfrm>
            <a:off x="5678796" y="1729255"/>
            <a:ext cx="3304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3200" b="1" dirty="0">
                <a:solidFill>
                  <a:srgbClr val="00B0F0"/>
                </a:solidFill>
                <a:latin typeface="Eras Medium ITC" panose="020F0502020204030204" pitchFamily="34" charset="0"/>
                <a:cs typeface="Eras Medium ITC" panose="020F0502020204030204" pitchFamily="34" charset="0"/>
              </a:rPr>
              <a:t>Dataset 3M rows from 2017-19.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C70A55E-03DA-5480-D7D0-E6A40F6E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33151"/>
            <a:ext cx="2603500" cy="2110349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A85A295D-5B34-57D3-7412-54AC6156B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012" y="3035429"/>
            <a:ext cx="2207521" cy="20026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6267B-AFD0-7FF1-F196-820DA5A1C473}"/>
              </a:ext>
            </a:extLst>
          </p:cNvPr>
          <p:cNvSpPr txBox="1"/>
          <p:nvPr/>
        </p:nvSpPr>
        <p:spPr>
          <a:xfrm>
            <a:off x="3447393" y="56936"/>
            <a:ext cx="36654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n w="25400" cmpd="sng">
                  <a:solidFill>
                    <a:schemeClr val="accent4">
                      <a:lumMod val="10000"/>
                    </a:schemeClr>
                  </a:solidFill>
                </a:ln>
                <a:solidFill>
                  <a:srgbClr val="00B0F0"/>
                </a:solidFill>
              </a:rPr>
              <a:t>#ToolStack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0171-026E-EBF9-AEAB-A3A8756F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520" y="89826"/>
            <a:ext cx="5277523" cy="425439"/>
          </a:xfrm>
        </p:spPr>
        <p:txBody>
          <a:bodyPr/>
          <a:lstStyle/>
          <a:p>
            <a:r>
              <a:rPr lang="en-US" b="1" dirty="0"/>
              <a:t>Top 10 Support interactions by brands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782D48-A90F-7505-E231-EB00E098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6" y="546796"/>
            <a:ext cx="7283668" cy="4524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09ACF-2C7A-4AE5-2C07-2316041732C0}"/>
              </a:ext>
            </a:extLst>
          </p:cNvPr>
          <p:cNvSpPr/>
          <p:nvPr/>
        </p:nvSpPr>
        <p:spPr>
          <a:xfrm>
            <a:off x="1734207" y="3405141"/>
            <a:ext cx="3877652" cy="336331"/>
          </a:xfrm>
          <a:prstGeom prst="rect">
            <a:avLst/>
          </a:prstGeom>
          <a:solidFill>
            <a:srgbClr val="6C50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FBC8D-8F20-89E8-DD1C-6AB6073DBF85}"/>
              </a:ext>
            </a:extLst>
          </p:cNvPr>
          <p:cNvSpPr txBox="1"/>
          <p:nvPr/>
        </p:nvSpPr>
        <p:spPr>
          <a:xfrm>
            <a:off x="5686429" y="3419419"/>
            <a:ext cx="163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 100k tweets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62AC1-3AAC-F763-7B9F-DDDFAA38A048}"/>
              </a:ext>
            </a:extLst>
          </p:cNvPr>
          <p:cNvSpPr txBox="1"/>
          <p:nvPr/>
        </p:nvSpPr>
        <p:spPr>
          <a:xfrm>
            <a:off x="2185487" y="3341362"/>
            <a:ext cx="2975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#LoveAppleProducts</a:t>
            </a:r>
          </a:p>
        </p:txBody>
      </p:sp>
    </p:spTree>
    <p:extLst>
      <p:ext uri="{BB962C8B-B14F-4D97-AF65-F5344CB8AC3E}">
        <p14:creationId xmlns:p14="http://schemas.microsoft.com/office/powerpoint/2010/main" val="157249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446F-0893-8183-6AC0-2E666473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409"/>
            <a:ext cx="8222100" cy="1012800"/>
          </a:xfrm>
        </p:spPr>
        <p:txBody>
          <a:bodyPr/>
          <a:lstStyle/>
          <a:p>
            <a:r>
              <a:rPr lang="en-US" dirty="0"/>
              <a:t>Exploring </a:t>
            </a:r>
            <a:r>
              <a:rPr lang="en-US" dirty="0">
                <a:solidFill>
                  <a:schemeClr val="tx1"/>
                </a:solidFill>
              </a:rPr>
              <a:t>#AppleSupport </a:t>
            </a:r>
            <a:r>
              <a:rPr lang="en-US" dirty="0"/>
              <a:t>Data</a:t>
            </a:r>
          </a:p>
        </p:txBody>
      </p:sp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04C4E3FF-14FE-6174-7D2A-992282DC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2" y="1436968"/>
            <a:ext cx="4477533" cy="282674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42C45E3-BB50-5170-AAD8-B54907E1A395}"/>
              </a:ext>
            </a:extLst>
          </p:cNvPr>
          <p:cNvSpPr/>
          <p:nvPr/>
        </p:nvSpPr>
        <p:spPr>
          <a:xfrm>
            <a:off x="1112937" y="1726740"/>
            <a:ext cx="521509" cy="2354060"/>
          </a:xfrm>
          <a:prstGeom prst="rect">
            <a:avLst/>
          </a:prstGeom>
          <a:solidFill>
            <a:srgbClr val="04E080"/>
          </a:solidFill>
          <a:ln>
            <a:solidFill>
              <a:srgbClr val="1C001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910096-351C-78A4-5B5B-33DCF53D24FC}"/>
              </a:ext>
            </a:extLst>
          </p:cNvPr>
          <p:cNvSpPr/>
          <p:nvPr/>
        </p:nvSpPr>
        <p:spPr>
          <a:xfrm>
            <a:off x="1633112" y="1918043"/>
            <a:ext cx="521509" cy="2116714"/>
          </a:xfrm>
          <a:prstGeom prst="rect">
            <a:avLst/>
          </a:prstGeom>
          <a:ln>
            <a:solidFill>
              <a:srgbClr val="1C001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8339BC-288E-9DC7-C84F-614C7402E66D}"/>
              </a:ext>
            </a:extLst>
          </p:cNvPr>
          <p:cNvSpPr/>
          <p:nvPr/>
        </p:nvSpPr>
        <p:spPr>
          <a:xfrm>
            <a:off x="2154621" y="1980137"/>
            <a:ext cx="578069" cy="2054620"/>
          </a:xfrm>
          <a:prstGeom prst="rect">
            <a:avLst/>
          </a:prstGeom>
          <a:ln>
            <a:solidFill>
              <a:srgbClr val="1C001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E624D3-77AA-A2A3-C24D-0879FD441CBF}"/>
              </a:ext>
            </a:extLst>
          </p:cNvPr>
          <p:cNvSpPr/>
          <p:nvPr/>
        </p:nvSpPr>
        <p:spPr>
          <a:xfrm>
            <a:off x="2748456" y="1988009"/>
            <a:ext cx="546538" cy="2055713"/>
          </a:xfrm>
          <a:prstGeom prst="rect">
            <a:avLst/>
          </a:prstGeom>
          <a:ln>
            <a:solidFill>
              <a:srgbClr val="1C001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E4073A-67D4-D19C-C59A-1A5754DB7284}"/>
              </a:ext>
            </a:extLst>
          </p:cNvPr>
          <p:cNvSpPr/>
          <p:nvPr/>
        </p:nvSpPr>
        <p:spPr>
          <a:xfrm>
            <a:off x="3281685" y="2083701"/>
            <a:ext cx="525517" cy="2012174"/>
          </a:xfrm>
          <a:prstGeom prst="rect">
            <a:avLst/>
          </a:prstGeom>
          <a:solidFill>
            <a:srgbClr val="F1C2E3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970546-9EB5-32C4-6157-EB38AE6D4A13}"/>
              </a:ext>
            </a:extLst>
          </p:cNvPr>
          <p:cNvSpPr/>
          <p:nvPr/>
        </p:nvSpPr>
        <p:spPr>
          <a:xfrm>
            <a:off x="3824871" y="2156373"/>
            <a:ext cx="483475" cy="1891894"/>
          </a:xfrm>
          <a:prstGeom prst="rect">
            <a:avLst/>
          </a:prstGeom>
          <a:solidFill>
            <a:srgbClr val="6C50B3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4512E5-7C35-480D-3F63-05FD876A6B8E}"/>
              </a:ext>
            </a:extLst>
          </p:cNvPr>
          <p:cNvSpPr txBox="1"/>
          <p:nvPr/>
        </p:nvSpPr>
        <p:spPr>
          <a:xfrm>
            <a:off x="1742834" y="1467517"/>
            <a:ext cx="21230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Interactions per day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462E02-07EF-495C-04DC-5CB901CC4384}"/>
              </a:ext>
            </a:extLst>
          </p:cNvPr>
          <p:cNvSpPr/>
          <p:nvPr/>
        </p:nvSpPr>
        <p:spPr>
          <a:xfrm>
            <a:off x="590711" y="1823102"/>
            <a:ext cx="521509" cy="220177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8E335492-A6C6-B5C4-7053-EE9D11AC8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72" y="1435015"/>
            <a:ext cx="4498428" cy="2823466"/>
          </a:xfrm>
          <a:prstGeom prst="rect">
            <a:avLst/>
          </a:prstGeom>
          <a:ln>
            <a:solidFill>
              <a:srgbClr val="1C001A"/>
            </a:solidFill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076D3E5B-1439-AB67-86E6-664B2222216C}"/>
              </a:ext>
            </a:extLst>
          </p:cNvPr>
          <p:cNvSpPr/>
          <p:nvPr/>
        </p:nvSpPr>
        <p:spPr>
          <a:xfrm>
            <a:off x="5420041" y="2942898"/>
            <a:ext cx="365532" cy="1152978"/>
          </a:xfrm>
          <a:prstGeom prst="rect">
            <a:avLst/>
          </a:prstGeom>
          <a:solidFill>
            <a:srgbClr val="19B8BD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A34AAC-DFAA-8063-A792-C3187DA64C82}"/>
              </a:ext>
            </a:extLst>
          </p:cNvPr>
          <p:cNvSpPr/>
          <p:nvPr/>
        </p:nvSpPr>
        <p:spPr>
          <a:xfrm>
            <a:off x="5000843" y="2098248"/>
            <a:ext cx="423566" cy="2028650"/>
          </a:xfrm>
          <a:prstGeom prst="rect">
            <a:avLst/>
          </a:prstGeom>
          <a:solidFill>
            <a:srgbClr val="02D8BD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7D444EA-D9D2-0DF9-C1AB-03239FD62B25}"/>
              </a:ext>
            </a:extLst>
          </p:cNvPr>
          <p:cNvSpPr/>
          <p:nvPr/>
        </p:nvSpPr>
        <p:spPr>
          <a:xfrm>
            <a:off x="8507074" y="1772784"/>
            <a:ext cx="451945" cy="22619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FDAC3-332F-F339-E3A6-49125AF2C305}"/>
              </a:ext>
            </a:extLst>
          </p:cNvPr>
          <p:cNvSpPr/>
          <p:nvPr/>
        </p:nvSpPr>
        <p:spPr>
          <a:xfrm>
            <a:off x="8063545" y="2359961"/>
            <a:ext cx="429610" cy="17434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8D29DA2-950E-CE21-D796-24CECE04DC01}"/>
              </a:ext>
            </a:extLst>
          </p:cNvPr>
          <p:cNvSpPr/>
          <p:nvPr/>
        </p:nvSpPr>
        <p:spPr>
          <a:xfrm>
            <a:off x="7739932" y="2304809"/>
            <a:ext cx="372655" cy="18163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F18A1B-EFBB-37ED-C4D1-2C108765F3C9}"/>
              </a:ext>
            </a:extLst>
          </p:cNvPr>
          <p:cNvSpPr/>
          <p:nvPr/>
        </p:nvSpPr>
        <p:spPr>
          <a:xfrm>
            <a:off x="7372484" y="1680697"/>
            <a:ext cx="372655" cy="2397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032969-5551-DA20-BDD5-5612FE453AC2}"/>
              </a:ext>
            </a:extLst>
          </p:cNvPr>
          <p:cNvSpPr/>
          <p:nvPr/>
        </p:nvSpPr>
        <p:spPr>
          <a:xfrm>
            <a:off x="6191905" y="3209767"/>
            <a:ext cx="388319" cy="886108"/>
          </a:xfrm>
          <a:prstGeom prst="rect">
            <a:avLst/>
          </a:prstGeom>
          <a:solidFill>
            <a:srgbClr val="92D050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51DE9C-3BCE-0608-8954-07F703C29BE1}"/>
              </a:ext>
            </a:extLst>
          </p:cNvPr>
          <p:cNvSpPr/>
          <p:nvPr/>
        </p:nvSpPr>
        <p:spPr>
          <a:xfrm>
            <a:off x="6582309" y="3519387"/>
            <a:ext cx="369451" cy="599431"/>
          </a:xfrm>
          <a:prstGeom prst="rect">
            <a:avLst/>
          </a:prstGeom>
          <a:solidFill>
            <a:srgbClr val="F1C2E3"/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9D4516-0B39-D065-FEC3-72D53ECC9089}"/>
              </a:ext>
            </a:extLst>
          </p:cNvPr>
          <p:cNvSpPr/>
          <p:nvPr/>
        </p:nvSpPr>
        <p:spPr>
          <a:xfrm>
            <a:off x="6976796" y="3124797"/>
            <a:ext cx="384249" cy="94496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1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B5866F-1180-B88E-9551-857C65F2E4A0}"/>
              </a:ext>
            </a:extLst>
          </p:cNvPr>
          <p:cNvSpPr txBox="1"/>
          <p:nvPr/>
        </p:nvSpPr>
        <p:spPr>
          <a:xfrm>
            <a:off x="5130360" y="1465007"/>
            <a:ext cx="21230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Interactions per hour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FC2DA1-3EB3-F262-2BBE-EFBBCC8490F2}"/>
              </a:ext>
            </a:extLst>
          </p:cNvPr>
          <p:cNvSpPr txBox="1"/>
          <p:nvPr/>
        </p:nvSpPr>
        <p:spPr>
          <a:xfrm>
            <a:off x="3752194" y="4048268"/>
            <a:ext cx="6306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  Sat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2D55F-F500-BCCE-A6C5-D706DAA508A8}"/>
              </a:ext>
            </a:extLst>
          </p:cNvPr>
          <p:cNvSpPr txBox="1"/>
          <p:nvPr/>
        </p:nvSpPr>
        <p:spPr>
          <a:xfrm>
            <a:off x="3268717" y="4043724"/>
            <a:ext cx="48347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Sun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FD6BA34-CFE2-2448-9F96-2A8EC343CEE1}"/>
              </a:ext>
            </a:extLst>
          </p:cNvPr>
          <p:cNvSpPr txBox="1"/>
          <p:nvPr/>
        </p:nvSpPr>
        <p:spPr>
          <a:xfrm>
            <a:off x="2739451" y="4043037"/>
            <a:ext cx="5465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Mon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9F05A9-CAB0-E4F9-293B-51345A2E9957}"/>
              </a:ext>
            </a:extLst>
          </p:cNvPr>
          <p:cNvSpPr txBox="1"/>
          <p:nvPr/>
        </p:nvSpPr>
        <p:spPr>
          <a:xfrm>
            <a:off x="2165347" y="4027078"/>
            <a:ext cx="5465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Thu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D3C32A-9DD4-5F8B-1E3D-A81DD0464776}"/>
              </a:ext>
            </a:extLst>
          </p:cNvPr>
          <p:cNvSpPr txBox="1"/>
          <p:nvPr/>
        </p:nvSpPr>
        <p:spPr>
          <a:xfrm>
            <a:off x="1609440" y="4027078"/>
            <a:ext cx="5465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Fri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D23614-DC9B-A2B3-17D2-FF397EF092A9}"/>
              </a:ext>
            </a:extLst>
          </p:cNvPr>
          <p:cNvSpPr txBox="1"/>
          <p:nvPr/>
        </p:nvSpPr>
        <p:spPr>
          <a:xfrm>
            <a:off x="1080352" y="4034172"/>
            <a:ext cx="5780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    Wed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E47E3E-131D-9A4A-2874-CE136458323C}"/>
              </a:ext>
            </a:extLst>
          </p:cNvPr>
          <p:cNvSpPr txBox="1"/>
          <p:nvPr/>
        </p:nvSpPr>
        <p:spPr>
          <a:xfrm>
            <a:off x="547215" y="4021247"/>
            <a:ext cx="5465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</a:t>
            </a:r>
            <a:r>
              <a:rPr lang="en-US" sz="800" b="1" dirty="0"/>
              <a:t>Tue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78810A-9523-BD2B-93B0-A155B8FD1816}"/>
              </a:ext>
            </a:extLst>
          </p:cNvPr>
          <p:cNvSpPr txBox="1"/>
          <p:nvPr/>
        </p:nvSpPr>
        <p:spPr>
          <a:xfrm>
            <a:off x="4823320" y="4045692"/>
            <a:ext cx="962254" cy="223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 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D81507-4BA9-48BD-4500-B47A005A7525}"/>
              </a:ext>
            </a:extLst>
          </p:cNvPr>
          <p:cNvSpPr txBox="1"/>
          <p:nvPr/>
        </p:nvSpPr>
        <p:spPr>
          <a:xfrm>
            <a:off x="5628791" y="4045055"/>
            <a:ext cx="962254" cy="223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 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C246B-542D-1F1F-154B-1BD9FD783790}"/>
              </a:ext>
            </a:extLst>
          </p:cNvPr>
          <p:cNvSpPr txBox="1"/>
          <p:nvPr/>
        </p:nvSpPr>
        <p:spPr>
          <a:xfrm>
            <a:off x="6534303" y="4039906"/>
            <a:ext cx="962254" cy="223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 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32581E-A67B-2AC9-6E31-78CFADF56E62}"/>
              </a:ext>
            </a:extLst>
          </p:cNvPr>
          <p:cNvSpPr txBox="1"/>
          <p:nvPr/>
        </p:nvSpPr>
        <p:spPr>
          <a:xfrm>
            <a:off x="7383305" y="4038856"/>
            <a:ext cx="962254" cy="2238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    15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078F9B-5C83-F37D-1C28-09A763CDD1AA}"/>
              </a:ext>
            </a:extLst>
          </p:cNvPr>
          <p:cNvSpPr txBox="1"/>
          <p:nvPr/>
        </p:nvSpPr>
        <p:spPr>
          <a:xfrm>
            <a:off x="8232306" y="4031047"/>
            <a:ext cx="895069" cy="2216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0735-71AA-5E16-63A6-5B57770EB147}"/>
              </a:ext>
            </a:extLst>
          </p:cNvPr>
          <p:cNvSpPr txBox="1"/>
          <p:nvPr/>
        </p:nvSpPr>
        <p:spPr>
          <a:xfrm rot="16200000">
            <a:off x="-260695" y="2785487"/>
            <a:ext cx="97815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127518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7AFBC-8161-8AB7-BD24-F0F46903F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1882" y="1"/>
            <a:ext cx="3452117" cy="3554860"/>
          </a:xfrm>
          <a:prstGeom prst="rect">
            <a:avLst/>
          </a:prstGeom>
          <a:solidFill>
            <a:schemeClr val="accent4">
              <a:lumMod val="10000"/>
              <a:alpha val="0"/>
            </a:schemeClr>
          </a:solidFill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68DBDE-1927-B488-D216-3E6EEAC86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2076" y="1527086"/>
            <a:ext cx="2969232" cy="3554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C5BD1-3FB9-6DAA-C2F9-3445AECCBE37}"/>
              </a:ext>
            </a:extLst>
          </p:cNvPr>
          <p:cNvSpPr txBox="1"/>
          <p:nvPr/>
        </p:nvSpPr>
        <p:spPr>
          <a:xfrm>
            <a:off x="2722650" y="423960"/>
            <a:ext cx="296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@Apple </a:t>
            </a:r>
            <a:r>
              <a:rPr lang="en-US" sz="1800" dirty="0">
                <a:solidFill>
                  <a:schemeClr val="bg1"/>
                </a:solidFill>
              </a:rPr>
              <a:t>your maps app is trying to have me drive in the incoming traffic..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98D8D-7599-AED1-407A-9C99CD98B59F}"/>
              </a:ext>
            </a:extLst>
          </p:cNvPr>
          <p:cNvSpPr txBox="1"/>
          <p:nvPr/>
        </p:nvSpPr>
        <p:spPr>
          <a:xfrm>
            <a:off x="5691883" y="3914454"/>
            <a:ext cx="345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#applemaps #siri </a:t>
            </a:r>
            <a:r>
              <a:rPr lang="en-US" sz="1800" dirty="0">
                <a:solidFill>
                  <a:schemeClr val="bg1"/>
                </a:solidFill>
              </a:rPr>
              <a:t>says I’m on the “North J Turnpike”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5C344-4249-E3F6-1F73-3374C18D14BE}"/>
              </a:ext>
            </a:extLst>
          </p:cNvPr>
          <p:cNvSpPr txBox="1"/>
          <p:nvPr/>
        </p:nvSpPr>
        <p:spPr>
          <a:xfrm>
            <a:off x="45288" y="3293251"/>
            <a:ext cx="254150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001A"/>
                </a:solidFill>
              </a:rPr>
              <a:t>1) Avg. time to tweet back:</a:t>
            </a:r>
          </a:p>
          <a:p>
            <a:r>
              <a:rPr lang="en-US" dirty="0">
                <a:solidFill>
                  <a:srgbClr val="1C001A"/>
                </a:solidFill>
              </a:rPr>
              <a:t>    2 hours and 27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CF6EE-D4A8-A27C-9F9E-6B9AC57C17B2}"/>
              </a:ext>
            </a:extLst>
          </p:cNvPr>
          <p:cNvSpPr txBox="1"/>
          <p:nvPr/>
        </p:nvSpPr>
        <p:spPr>
          <a:xfrm>
            <a:off x="45286" y="3914454"/>
            <a:ext cx="2541502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2) Max. time to tweet back:</a:t>
            </a:r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   32 Days and 20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2FEED-4DD6-32E4-64F1-73869BEEBAF6}"/>
              </a:ext>
            </a:extLst>
          </p:cNvPr>
          <p:cNvSpPr txBox="1"/>
          <p:nvPr/>
        </p:nvSpPr>
        <p:spPr>
          <a:xfrm>
            <a:off x="45286" y="2610493"/>
            <a:ext cx="2541501" cy="5847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</a:schemeClr>
                </a:solidFill>
              </a:rPr>
              <a:t>@keyPoints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D2E3-A3B6-A10E-7719-C7FF5D00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95388">
            <a:off x="315959" y="2244167"/>
            <a:ext cx="2342508" cy="2259307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 dirty="0"/>
              <a:t>CRY FOR HELP….. </a:t>
            </a:r>
          </a:p>
        </p:txBody>
      </p:sp>
      <p:pic>
        <p:nvPicPr>
          <p:cNvPr id="4" name="Picture 3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6230ADA9-A746-B4D1-987B-16B5153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2" y="0"/>
            <a:ext cx="6369978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6730A-062F-B703-92B0-27D0AA025295}"/>
              </a:ext>
            </a:extLst>
          </p:cNvPr>
          <p:cNvSpPr txBox="1"/>
          <p:nvPr/>
        </p:nvSpPr>
        <p:spPr>
          <a:xfrm>
            <a:off x="120515" y="642419"/>
            <a:ext cx="25329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</a:rPr>
              <a:t>Most frequent words used from 2017-2019</a:t>
            </a:r>
          </a:p>
        </p:txBody>
      </p:sp>
    </p:spTree>
    <p:extLst>
      <p:ext uri="{BB962C8B-B14F-4D97-AF65-F5344CB8AC3E}">
        <p14:creationId xmlns:p14="http://schemas.microsoft.com/office/powerpoint/2010/main" val="421845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#SentimentAnalysis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225215" y="2640406"/>
            <a:ext cx="3557100" cy="2406869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7"/>
          <p:cNvSpPr txBox="1"/>
          <p:nvPr/>
        </p:nvSpPr>
        <p:spPr>
          <a:xfrm>
            <a:off x="2734782" y="81325"/>
            <a:ext cx="5256835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@AppleSupport</a:t>
            </a:r>
            <a:endParaRPr sz="4800" dirty="0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70662" y="2955986"/>
            <a:ext cx="26298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200" b="1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0.643</a:t>
            </a:r>
            <a:endParaRPr sz="7200" b="1" dirty="0">
              <a:solidFill>
                <a:schemeClr val="accent2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5358184" y="1253850"/>
            <a:ext cx="3557100" cy="2171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7"/>
          <p:cNvSpPr txBox="1"/>
          <p:nvPr/>
        </p:nvSpPr>
        <p:spPr>
          <a:xfrm>
            <a:off x="5728231" y="1263620"/>
            <a:ext cx="3000000" cy="13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accent3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-0.521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830262" y="2366164"/>
            <a:ext cx="3664200" cy="89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#B</a:t>
            </a:r>
            <a:r>
              <a:rPr lang="en" sz="2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arelyRunning</a:t>
            </a:r>
            <a:endParaRPr sz="2800" dirty="0"/>
          </a:p>
        </p:txBody>
      </p:sp>
      <p:sp>
        <p:nvSpPr>
          <p:cNvPr id="2" name="Google Shape;104;p17">
            <a:extLst>
              <a:ext uri="{FF2B5EF4-FFF2-40B4-BE49-F238E27FC236}">
                <a16:creationId xmlns:a16="http://schemas.microsoft.com/office/drawing/2014/main" id="{04E510A8-5BF1-68AB-57E0-62E4BCDD796D}"/>
              </a:ext>
            </a:extLst>
          </p:cNvPr>
          <p:cNvSpPr txBox="1"/>
          <p:nvPr/>
        </p:nvSpPr>
        <p:spPr>
          <a:xfrm>
            <a:off x="319910" y="4117473"/>
            <a:ext cx="3557100" cy="73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solidFill>
                  <a:schemeClr val="bg1"/>
                </a:solidFill>
              </a:rPr>
              <a:t>#UpgradeTomorrow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3ED68-F53E-07D5-3B39-F1F3B2ABA38E}"/>
              </a:ext>
            </a:extLst>
          </p:cNvPr>
          <p:cNvSpPr txBox="1"/>
          <p:nvPr/>
        </p:nvSpPr>
        <p:spPr>
          <a:xfrm>
            <a:off x="3200462" y="2912423"/>
            <a:ext cx="274307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Positive 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vs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Negative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321</Words>
  <Application>Microsoft Macintosh PowerPoint</Application>
  <PresentationFormat>On-screen Show (16:9)</PresentationFormat>
  <Paragraphs>69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Helvetica Neue</vt:lpstr>
      <vt:lpstr>Roboto</vt:lpstr>
      <vt:lpstr>Eras Medium ITC</vt:lpstr>
      <vt:lpstr>Arial</vt:lpstr>
      <vt:lpstr>Material</vt:lpstr>
      <vt:lpstr>PowerPoint Presentation</vt:lpstr>
      <vt:lpstr>               </vt:lpstr>
      <vt:lpstr>PowerPoint Presentation</vt:lpstr>
      <vt:lpstr>Top 10 Support interactions by brands</vt:lpstr>
      <vt:lpstr>Exploring #AppleSupport Data</vt:lpstr>
      <vt:lpstr>PowerPoint Presentation</vt:lpstr>
      <vt:lpstr>CRY FOR HELP….. </vt:lpstr>
      <vt:lpstr>#SentimentAnalysis</vt:lpstr>
      <vt:lpstr>PowerPoint Presentation</vt:lpstr>
      <vt:lpstr>#Modeling</vt:lpstr>
      <vt:lpstr>PowerPoint Presentation</vt:lpstr>
      <vt:lpstr>PowerPoint Presentation</vt:lpstr>
      <vt:lpstr>#FutureProject  Time series analysis for bank’s iTrade department.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nayyar567@gmail.com</cp:lastModifiedBy>
  <cp:revision>2</cp:revision>
  <dcterms:modified xsi:type="dcterms:W3CDTF">2023-02-16T05:17:20Z</dcterms:modified>
</cp:coreProperties>
</file>